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ndas DataFrames"/>
          <p:cNvSpPr txBox="1"/>
          <p:nvPr>
            <p:ph type="ctrTitle"/>
          </p:nvPr>
        </p:nvSpPr>
        <p:spPr>
          <a:xfrm>
            <a:off x="1270000" y="6195594"/>
            <a:ext cx="10464800" cy="1130301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Pandas DataFrames</a:t>
            </a:r>
          </a:p>
        </p:txBody>
      </p:sp>
      <p:sp>
        <p:nvSpPr>
          <p:cNvPr id="120" name="Optional Lesson 7…"/>
          <p:cNvSpPr txBox="1"/>
          <p:nvPr>
            <p:ph type="subTitle" sz="quarter" idx="1"/>
          </p:nvPr>
        </p:nvSpPr>
        <p:spPr>
          <a:xfrm>
            <a:off x="1143000" y="7310796"/>
            <a:ext cx="10464800" cy="1629619"/>
          </a:xfrm>
          <a:prstGeom prst="rect">
            <a:avLst/>
          </a:prstGeom>
        </p:spPr>
        <p:txBody>
          <a:bodyPr/>
          <a:lstStyle/>
          <a:p>
            <a:pPr defTabSz="531622">
              <a:defRPr sz="3367"/>
            </a:pPr>
            <a:r>
              <a:rPr i="1"/>
              <a:t>Optional</a:t>
            </a:r>
            <a:r>
              <a:t> Lesson 7</a:t>
            </a:r>
          </a:p>
          <a:p>
            <a:pPr defTabSz="531622">
              <a:defRPr sz="3367"/>
            </a:pPr>
            <a:r>
              <a:t>Slides By Samantha Klasfeld</a:t>
            </a:r>
          </a:p>
          <a:p>
            <a:pPr defTabSz="531622">
              <a:defRPr sz="3367"/>
            </a:pPr>
            <a:r>
              <a:t>(Please Sign in)</a:t>
            </a:r>
          </a:p>
        </p:txBody>
      </p:sp>
      <p:pic>
        <p:nvPicPr>
          <p:cNvPr id="121" name="logo_final.png" descr="logo_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1366" y="942316"/>
            <a:ext cx="4728069" cy="5186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r we can create a DataFrame from a List of Diction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Or we can create a DataFrame from a List of Dictionaries</a:t>
            </a:r>
          </a:p>
        </p:txBody>
      </p:sp>
      <p:pic>
        <p:nvPicPr>
          <p:cNvPr id="162" name="Screen Shot 2018-08-24 at 5.34.18 PM.png" descr="Screen Shot 2018-08-24 at 5.34.18 PM.png"/>
          <p:cNvPicPr>
            <a:picLocks noChangeAspect="1"/>
          </p:cNvPicPr>
          <p:nvPr/>
        </p:nvPicPr>
        <p:blipFill>
          <a:blip r:embed="rId2">
            <a:extLst/>
          </a:blip>
          <a:srcRect l="13361" t="29077" r="43314" b="23070"/>
          <a:stretch>
            <a:fillRect/>
          </a:stretch>
        </p:blipFill>
        <p:spPr>
          <a:xfrm>
            <a:off x="380823" y="2171898"/>
            <a:ext cx="10339050" cy="7137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r we can create a DataFrame from a Dictionary of 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Or we can create a DataFrame from a Dictionary of Lists</a:t>
            </a:r>
          </a:p>
        </p:txBody>
      </p:sp>
      <p:pic>
        <p:nvPicPr>
          <p:cNvPr id="165" name="Screen Shot 2018-08-24 at 5.35.28 PM.png" descr="Screen Shot 2018-08-24 at 5.35.28 PM.png"/>
          <p:cNvPicPr>
            <a:picLocks noChangeAspect="1"/>
          </p:cNvPicPr>
          <p:nvPr/>
        </p:nvPicPr>
        <p:blipFill>
          <a:blip r:embed="rId2">
            <a:extLst/>
          </a:blip>
          <a:srcRect l="13281" t="20756" r="42660" b="35635"/>
          <a:stretch>
            <a:fillRect/>
          </a:stretch>
        </p:blipFill>
        <p:spPr>
          <a:xfrm>
            <a:off x="280008" y="2367756"/>
            <a:ext cx="11402699" cy="7053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r we can create a DataFrame from a Dictionary of Diction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Or we can create a DataFrame from a Dictionary of Dictionaries</a:t>
            </a:r>
          </a:p>
        </p:txBody>
      </p:sp>
      <p:pic>
        <p:nvPicPr>
          <p:cNvPr id="168" name="Screen Shot 2018-08-24 at 5.38.31 PM.png" descr="Screen Shot 2018-08-24 at 5.38.31 PM.png"/>
          <p:cNvPicPr>
            <a:picLocks noChangeAspect="1"/>
          </p:cNvPicPr>
          <p:nvPr/>
        </p:nvPicPr>
        <p:blipFill>
          <a:blip r:embed="rId2">
            <a:extLst/>
          </a:blip>
          <a:srcRect l="13384" t="44196" r="47434" b="14552"/>
          <a:stretch>
            <a:fillRect/>
          </a:stretch>
        </p:blipFill>
        <p:spPr>
          <a:xfrm>
            <a:off x="745628" y="2445329"/>
            <a:ext cx="10622372" cy="6989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8-08-24 at 5.38.31 PM.png" descr="Screen Shot 2018-08-24 at 5.38.31 PM.png"/>
          <p:cNvPicPr>
            <a:picLocks noChangeAspect="1"/>
          </p:cNvPicPr>
          <p:nvPr/>
        </p:nvPicPr>
        <p:blipFill>
          <a:blip r:embed="rId2">
            <a:extLst/>
          </a:blip>
          <a:srcRect l="44329" t="53619" r="47434" b="35469"/>
          <a:stretch>
            <a:fillRect/>
          </a:stretch>
        </p:blipFill>
        <p:spPr>
          <a:xfrm>
            <a:off x="9020964" y="4561008"/>
            <a:ext cx="2232833" cy="1848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o custom orient a dataFrame using a dictionary use the .from_dict() function"/>
          <p:cNvSpPr txBox="1"/>
          <p:nvPr>
            <p:ph type="title"/>
          </p:nvPr>
        </p:nvSpPr>
        <p:spPr>
          <a:xfrm>
            <a:off x="481501" y="44667"/>
            <a:ext cx="11099801" cy="2159001"/>
          </a:xfrm>
          <a:prstGeom prst="rect">
            <a:avLst/>
          </a:prstGeom>
        </p:spPr>
        <p:txBody>
          <a:bodyPr/>
          <a:lstStyle/>
          <a:p>
            <a:pPr defTabSz="566674">
              <a:defRPr sz="4850"/>
            </a:pPr>
            <a:r>
              <a:t>To custom orient a dataFrame using a dictionary use 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.from_dict()</a:t>
            </a:r>
            <a:r>
              <a:t> function</a:t>
            </a:r>
          </a:p>
        </p:txBody>
      </p:sp>
      <p:pic>
        <p:nvPicPr>
          <p:cNvPr id="172" name="Screen Shot 2018-08-24 at 5.41.23 PM.png" descr="Screen Shot 2018-08-24 at 5.41.23 PM.png"/>
          <p:cNvPicPr>
            <a:picLocks noChangeAspect="1"/>
          </p:cNvPicPr>
          <p:nvPr/>
        </p:nvPicPr>
        <p:blipFill>
          <a:blip r:embed="rId2">
            <a:extLst/>
          </a:blip>
          <a:srcRect l="13378" t="29745" r="49555" b="29745"/>
          <a:stretch>
            <a:fillRect/>
          </a:stretch>
        </p:blipFill>
        <p:spPr>
          <a:xfrm>
            <a:off x="533871" y="2130047"/>
            <a:ext cx="10026437" cy="6848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mport pandas DataFrame from files"/>
          <p:cNvSpPr txBox="1"/>
          <p:nvPr>
            <p:ph type="title"/>
          </p:nvPr>
        </p:nvSpPr>
        <p:spPr>
          <a:xfrm>
            <a:off x="952500" y="118113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Import pandas DataFrame from files</a:t>
            </a:r>
          </a:p>
        </p:txBody>
      </p:sp>
      <p:sp>
        <p:nvSpPr>
          <p:cNvPr id="175" name="For example, lets say we have this bed file “example.bed” filled with genes.…"/>
          <p:cNvSpPr txBox="1"/>
          <p:nvPr/>
        </p:nvSpPr>
        <p:spPr>
          <a:xfrm>
            <a:off x="1119322" y="1871017"/>
            <a:ext cx="11338866" cy="303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For example, lets say we have this bed file “example.bed” filled with genes. </a:t>
            </a:r>
          </a:p>
          <a:p>
            <a:pPr algn="l">
              <a:defRPr b="0"/>
            </a:pPr>
            <a:r>
              <a:t>Note that a bed file is tab-delimited. In this case the columns are ordered as such: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Chromosome Location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Start Location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Stop Location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Name of Feature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Score (in this case this column is uninformative)</a:t>
            </a:r>
          </a:p>
          <a:p>
            <a:pPr marL="476250" indent="-476250" algn="l">
              <a:buSzPct val="100000"/>
              <a:buAutoNum type="arabicPeriod" startAt="1"/>
              <a:defRPr b="0"/>
            </a:pPr>
            <a:r>
              <a:t>Feature Strand</a:t>
            </a:r>
          </a:p>
        </p:txBody>
      </p:sp>
      <p:graphicFrame>
        <p:nvGraphicFramePr>
          <p:cNvPr id="176" name="examble.bed"/>
          <p:cNvGraphicFramePr/>
          <p:nvPr/>
        </p:nvGraphicFramePr>
        <p:xfrm>
          <a:off x="1325799" y="5078422"/>
          <a:ext cx="9929133" cy="45566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054303"/>
                <a:gridCol w="1711919"/>
                <a:gridCol w="1711919"/>
                <a:gridCol w="2812438"/>
                <a:gridCol w="1100519"/>
                <a:gridCol w="538031"/>
              </a:tblGrid>
              <a:tr h="461058">
                <a:tc gridSpan="6"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Helvetica Neue Light"/>
                          <a:ea typeface="Helvetica Neue Light"/>
                          <a:cs typeface="Helvetica Neue Light"/>
                        </a:rPr>
                        <a:t>examble.bed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1911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Chr1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1100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1600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GeneA  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81911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Chr2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15230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15342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 GeneB 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81911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Chr2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15352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15455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 GeneC 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81911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Chr2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17006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18110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 GeneD 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81911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Chr3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10704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11671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 GeneE    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255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Helvetica Neue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tep 1: Import Mod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Step 1: Import Modules</a:t>
            </a:r>
          </a:p>
        </p:txBody>
      </p:sp>
      <p:pic>
        <p:nvPicPr>
          <p:cNvPr id="179" name="Screen Shot 2018-08-16 at 5.34.15 PM.png" descr="Screen Shot 2018-08-16 at 5.34.15 PM.png"/>
          <p:cNvPicPr>
            <a:picLocks noChangeAspect="1"/>
          </p:cNvPicPr>
          <p:nvPr/>
        </p:nvPicPr>
        <p:blipFill>
          <a:blip r:embed="rId2">
            <a:extLst/>
          </a:blip>
          <a:srcRect l="13291" t="48232" r="51247" b="36582"/>
          <a:stretch>
            <a:fillRect/>
          </a:stretch>
        </p:blipFill>
        <p:spPr>
          <a:xfrm>
            <a:off x="308959" y="1482725"/>
            <a:ext cx="11509430" cy="3080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tep 1: Import Mod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Step 1: Import Modules</a:t>
            </a:r>
          </a:p>
        </p:txBody>
      </p:sp>
      <p:pic>
        <p:nvPicPr>
          <p:cNvPr id="182" name="Screen Shot 2018-08-16 at 5.34.15 PM.png" descr="Screen Shot 2018-08-16 at 5.34.15 PM.png"/>
          <p:cNvPicPr>
            <a:picLocks noChangeAspect="1"/>
          </p:cNvPicPr>
          <p:nvPr/>
        </p:nvPicPr>
        <p:blipFill>
          <a:blip r:embed="rId2">
            <a:extLst/>
          </a:blip>
          <a:srcRect l="13291" t="48232" r="51247" b="36582"/>
          <a:stretch>
            <a:fillRect/>
          </a:stretch>
        </p:blipFill>
        <p:spPr>
          <a:xfrm>
            <a:off x="308959" y="1482725"/>
            <a:ext cx="11509430" cy="308044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Note that pd is an alias for pandas and np is an alias for numpy now"/>
          <p:cNvSpPr txBox="1"/>
          <p:nvPr/>
        </p:nvSpPr>
        <p:spPr>
          <a:xfrm>
            <a:off x="2394092" y="5083527"/>
            <a:ext cx="7339110" cy="97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Note that pd is an alias for pandas and np is an alias for numpy now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tep 2: Make a list of the column names"/>
          <p:cNvSpPr txBox="1"/>
          <p:nvPr>
            <p:ph type="title"/>
          </p:nvPr>
        </p:nvSpPr>
        <p:spPr>
          <a:xfrm>
            <a:off x="418893" y="254000"/>
            <a:ext cx="12167014" cy="2159000"/>
          </a:xfrm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Step 2: Make a list of the column names</a:t>
            </a:r>
          </a:p>
        </p:txBody>
      </p:sp>
      <p:pic>
        <p:nvPicPr>
          <p:cNvPr id="186" name="Screen Shot 2018-08-16 at 5.34.15 PM.png" descr="Screen Shot 2018-08-16 at 5.34.15 PM.png"/>
          <p:cNvPicPr>
            <a:picLocks noChangeAspect="1"/>
          </p:cNvPicPr>
          <p:nvPr/>
        </p:nvPicPr>
        <p:blipFill>
          <a:blip r:embed="rId2">
            <a:extLst/>
          </a:blip>
          <a:srcRect l="13291" t="48232" r="51247" b="18304"/>
          <a:stretch>
            <a:fillRect/>
          </a:stretch>
        </p:blipFill>
        <p:spPr>
          <a:xfrm>
            <a:off x="308959" y="1482725"/>
            <a:ext cx="11509430" cy="6788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tep 3: Create a dictionary containing the data-type of each columns"/>
          <p:cNvSpPr txBox="1"/>
          <p:nvPr>
            <p:ph type="title"/>
          </p:nvPr>
        </p:nvSpPr>
        <p:spPr>
          <a:xfrm>
            <a:off x="418893" y="254000"/>
            <a:ext cx="12167014" cy="2159000"/>
          </a:xfrm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Step 3: Create a dictionary containing the data-type of each columns</a:t>
            </a:r>
          </a:p>
        </p:txBody>
      </p:sp>
      <p:sp>
        <p:nvSpPr>
          <p:cNvPr id="189" name="(Otherwise python automatically classifies them and its NOT always right!)"/>
          <p:cNvSpPr txBox="1"/>
          <p:nvPr/>
        </p:nvSpPr>
        <p:spPr>
          <a:xfrm>
            <a:off x="1059129" y="1829858"/>
            <a:ext cx="10886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(Otherwise python automatically classifies them and its NOT always right!)</a:t>
            </a:r>
          </a:p>
        </p:txBody>
      </p:sp>
      <p:pic>
        <p:nvPicPr>
          <p:cNvPr id="190" name="Screen Shot 2018-08-16 at 5.34.15 PM.png" descr="Screen Shot 2018-08-16 at 5.34.15 PM.png"/>
          <p:cNvPicPr>
            <a:picLocks noChangeAspect="1"/>
          </p:cNvPicPr>
          <p:nvPr/>
        </p:nvPicPr>
        <p:blipFill>
          <a:blip r:embed="rId2">
            <a:extLst/>
          </a:blip>
          <a:srcRect l="13291" t="48232" r="51247" b="18304"/>
          <a:stretch>
            <a:fillRect/>
          </a:stretch>
        </p:blipFill>
        <p:spPr>
          <a:xfrm>
            <a:off x="2058143" y="2305267"/>
            <a:ext cx="7851701" cy="4630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8-08-16 at 5.41.52 PM.png" descr="Screen Shot 2018-08-16 at 5.41.52 PM.png"/>
          <p:cNvPicPr>
            <a:picLocks noChangeAspect="1"/>
          </p:cNvPicPr>
          <p:nvPr/>
        </p:nvPicPr>
        <p:blipFill>
          <a:blip r:embed="rId3">
            <a:extLst/>
          </a:blip>
          <a:srcRect l="13173" t="29467" r="57017" b="52543"/>
          <a:stretch>
            <a:fillRect/>
          </a:stretch>
        </p:blipFill>
        <p:spPr>
          <a:xfrm>
            <a:off x="2062118" y="6881087"/>
            <a:ext cx="6524872" cy="2460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ep 4: Read the table into Pandas!"/>
          <p:cNvSpPr txBox="1"/>
          <p:nvPr>
            <p:ph type="title"/>
          </p:nvPr>
        </p:nvSpPr>
        <p:spPr>
          <a:xfrm>
            <a:off x="418893" y="254000"/>
            <a:ext cx="12167014" cy="810661"/>
          </a:xfrm>
          <a:prstGeom prst="rect">
            <a:avLst/>
          </a:prstGeom>
        </p:spPr>
        <p:txBody>
          <a:bodyPr anchor="t"/>
          <a:lstStyle>
            <a:lvl1pPr defTabSz="554990">
              <a:defRPr sz="4750"/>
            </a:lvl1pPr>
          </a:lstStyle>
          <a:p>
            <a:pPr/>
            <a:r>
              <a:t>Step 4: Read the table into Pandas!</a:t>
            </a:r>
          </a:p>
        </p:txBody>
      </p:sp>
      <p:pic>
        <p:nvPicPr>
          <p:cNvPr id="194" name="Screen Shot 2018-08-16 at 5.41.52 PM.png" descr="Screen Shot 2018-08-16 at 5.41.52 PM.png"/>
          <p:cNvPicPr>
            <a:picLocks noChangeAspect="1"/>
          </p:cNvPicPr>
          <p:nvPr/>
        </p:nvPicPr>
        <p:blipFill>
          <a:blip r:embed="rId2">
            <a:extLst/>
          </a:blip>
          <a:srcRect l="13415" t="47720" r="35642" b="9193"/>
          <a:stretch>
            <a:fillRect/>
          </a:stretch>
        </p:blipFill>
        <p:spPr>
          <a:xfrm>
            <a:off x="1266825" y="1405516"/>
            <a:ext cx="10471120" cy="553521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here are many more parameters one can set for the function `pandas.read_table`, but I do not have time to go through them all. If you google “pandas read_table” you find in-depth explanations at http://pandas.pydata.org/pandas-docs/stable/."/>
          <p:cNvSpPr txBox="1"/>
          <p:nvPr/>
        </p:nvSpPr>
        <p:spPr>
          <a:xfrm>
            <a:off x="384111" y="7132933"/>
            <a:ext cx="12167014" cy="181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There are many more parameters one can set for the function `pandas.read_table`, but I do not have time to go through them all. If you google “pandas read_table” you find in-depth explanations at </a:t>
            </a:r>
            <a:r>
              <a:rPr u="sng">
                <a:solidFill>
                  <a:schemeClr val="accent1">
                    <a:hueOff val="114395"/>
                    <a:lumOff val="-24975"/>
                  </a:schemeClr>
                </a:solidFill>
              </a:rPr>
              <a:t>http://pandas.pydata.org/pandas-docs/stable/</a:t>
            </a:r>
            <a:r>
              <a:t>.</a:t>
            </a:r>
          </a:p>
        </p:txBody>
      </p:sp>
      <p:pic>
        <p:nvPicPr>
          <p:cNvPr id="196" name="Screen Shot 2018-08-16 at 5.41.52 PM.png" descr="Screen Shot 2018-08-16 at 5.41.52 PM.png"/>
          <p:cNvPicPr>
            <a:picLocks noChangeAspect="1"/>
          </p:cNvPicPr>
          <p:nvPr/>
        </p:nvPicPr>
        <p:blipFill>
          <a:blip r:embed="rId2">
            <a:extLst/>
          </a:blip>
          <a:srcRect l="26652" t="48606" r="35642" b="49530"/>
          <a:stretch>
            <a:fillRect/>
          </a:stretch>
        </p:blipFill>
        <p:spPr>
          <a:xfrm>
            <a:off x="2882110" y="3489124"/>
            <a:ext cx="7750225" cy="239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eviously on GCB Bootca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Previously on GCB Bootcamp</a:t>
            </a:r>
          </a:p>
        </p:txBody>
      </p:sp>
      <p:sp>
        <p:nvSpPr>
          <p:cNvPr id="124" name="Defining custom func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Defining custom functions</a:t>
            </a:r>
          </a:p>
          <a:p>
            <a:pPr/>
            <a:r>
              <a:t>Hopefully you have already installed Pandas to your Desktop…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Basic DataFram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4200"/>
              </a:spcBef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Basic DataFrame Functions</a:t>
            </a:r>
          </a:p>
        </p:txBody>
      </p:sp>
      <p:sp>
        <p:nvSpPr>
          <p:cNvPr id="199" name="bed_df.head(n=X) : gets the first X rows (default: n=5 if not stated)…"/>
          <p:cNvSpPr txBox="1"/>
          <p:nvPr>
            <p:ph type="body" idx="1"/>
          </p:nvPr>
        </p:nvSpPr>
        <p:spPr>
          <a:xfrm>
            <a:off x="604157" y="1197428"/>
            <a:ext cx="11099801" cy="8215402"/>
          </a:xfrm>
          <a:prstGeom prst="rect">
            <a:avLst/>
          </a:prstGeom>
        </p:spPr>
        <p:txBody>
          <a:bodyPr anchor="t"/>
          <a:lstStyle/>
          <a:p>
            <a:pPr/>
            <a:r>
              <a:t>bed_df</a:t>
            </a:r>
            <a:r>
              <a:rPr b="1"/>
              <a:t>.head(n=</a:t>
            </a:r>
            <a:r>
              <a:rPr b="1" i="1"/>
              <a:t>X</a:t>
            </a:r>
            <a:r>
              <a:rPr b="1"/>
              <a:t>)</a:t>
            </a:r>
            <a:r>
              <a:t> : gets the first </a:t>
            </a:r>
            <a:r>
              <a:rPr b="1" i="1"/>
              <a:t>X</a:t>
            </a:r>
            <a:r>
              <a:t> rows (default: n=5 if not stated)</a:t>
            </a:r>
          </a:p>
          <a:p>
            <a:pPr/>
            <a:r>
              <a:t>bed_df</a:t>
            </a:r>
            <a:r>
              <a:rPr b="1"/>
              <a:t>.tail(n=</a:t>
            </a:r>
            <a:r>
              <a:rPr b="1" i="1"/>
              <a:t>X</a:t>
            </a:r>
            <a:r>
              <a:rPr b="1"/>
              <a:t>)</a:t>
            </a:r>
            <a:r>
              <a:t> : gets the last </a:t>
            </a:r>
            <a:r>
              <a:rPr b="1" i="1"/>
              <a:t>X</a:t>
            </a:r>
            <a:r>
              <a:t> rows (default: n=5 if not stated)</a:t>
            </a:r>
          </a:p>
          <a:p>
            <a:pPr/>
            <a:r>
              <a:t>bed_df</a:t>
            </a:r>
            <a:r>
              <a:rPr b="1"/>
              <a:t>.columns</a:t>
            </a:r>
            <a:r>
              <a:t> : gets column names</a:t>
            </a:r>
          </a:p>
          <a:p>
            <a:pPr/>
            <a:r>
              <a:t>bed_df.</a:t>
            </a:r>
            <a:r>
              <a:rPr b="1"/>
              <a:t>rows </a:t>
            </a:r>
            <a:r>
              <a:t>: gets row names</a:t>
            </a:r>
          </a:p>
          <a:p>
            <a:pPr/>
            <a:r>
              <a:t>bed_df.</a:t>
            </a:r>
            <a:r>
              <a:rPr b="1"/>
              <a:t>dtypes</a:t>
            </a:r>
            <a:r>
              <a:t> : gets datatypes of each column</a:t>
            </a:r>
          </a:p>
          <a:p>
            <a:pPr/>
            <a:r>
              <a:t>bed_df.</a:t>
            </a:r>
            <a:r>
              <a:rPr b="1"/>
              <a:t>shape </a:t>
            </a:r>
            <a:r>
              <a:t>: gets height and width of the DataFrame in a list format </a:t>
            </a:r>
          </a:p>
          <a:p>
            <a:pPr/>
            <a:r>
              <a:rPr b="1"/>
              <a:t>len(</a:t>
            </a:r>
            <a:r>
              <a:t>bed_df</a:t>
            </a:r>
            <a:r>
              <a:rPr b="1"/>
              <a:t>)</a:t>
            </a:r>
            <a:r>
              <a:t> : gets the height of the DataFrame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electing an Index or Column From a DataFrame using .iloc &amp; .l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Selecting an Index or Column From a DataFrame using .iloc &amp; .loc</a:t>
            </a:r>
          </a:p>
        </p:txBody>
      </p:sp>
      <p:sp>
        <p:nvSpPr>
          <p:cNvPr id="202" name=".iloc - command to get values in DataFrame based on row and column loc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.iloc - command to get values in DataFrame based on row and column locations</a:t>
            </a:r>
          </a:p>
          <a:p>
            <a:pPr/>
            <a:r>
              <a:t>.loc - command to get values in DataFrame based on row values and column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1 peoples_df.iloc[range(1,3),:]"/>
          <p:cNvSpPr txBox="1"/>
          <p:nvPr/>
        </p:nvSpPr>
        <p:spPr>
          <a:xfrm>
            <a:off x="284467" y="6933093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eoples_df.iloc[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sp>
        <p:nvSpPr>
          <p:cNvPr id="205" name="1 import pandas as pd…"/>
          <p:cNvSpPr txBox="1"/>
          <p:nvPr/>
        </p:nvSpPr>
        <p:spPr>
          <a:xfrm>
            <a:off x="246258" y="1461573"/>
            <a:ext cx="12214112" cy="29273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1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import</a:t>
            </a:r>
            <a:r>
              <a:t> pandas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as</a:t>
            </a:r>
            <a:r>
              <a:t> pd 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2</a:t>
            </a:r>
            <a:r>
              <a:t> peoples_df = pd.DataFrame(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3</a:t>
            </a:r>
            <a:r>
              <a:t>    {"name" : [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"Bob"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"Sue"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"Tom"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“Pam”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4</a:t>
            </a:r>
            <a:r>
              <a:t>     "age"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56</a:t>
            </a:r>
            <a:r>
              <a:t>,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22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35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5</a:t>
            </a:r>
            <a:r>
              <a:t>     "inches"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71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63.5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68.5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62</a:t>
            </a:r>
            <a:r>
              <a:t>]})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6</a:t>
            </a:r>
            <a:r>
              <a:t> peoples_df</a:t>
            </a:r>
          </a:p>
        </p:txBody>
      </p:sp>
      <p:pic>
        <p:nvPicPr>
          <p:cNvPr id="206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279193" y="4422894"/>
            <a:ext cx="2687750" cy="226219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hich rows will print after the following command (from which row indexe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/>
            <a:r>
              <a:t>Which rows will print after the following command (from which row indexes)?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1 peoples_df.iloc[range(1,3),:]"/>
          <p:cNvSpPr txBox="1"/>
          <p:nvPr/>
        </p:nvSpPr>
        <p:spPr>
          <a:xfrm>
            <a:off x="284467" y="6933093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eoples_df.iloc[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sp>
        <p:nvSpPr>
          <p:cNvPr id="210" name="1 import pandas as pd…"/>
          <p:cNvSpPr txBox="1"/>
          <p:nvPr/>
        </p:nvSpPr>
        <p:spPr>
          <a:xfrm>
            <a:off x="246258" y="1461573"/>
            <a:ext cx="12214112" cy="29273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1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import</a:t>
            </a:r>
            <a:r>
              <a:t> pandas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as</a:t>
            </a:r>
            <a:r>
              <a:t> pd 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2</a:t>
            </a:r>
            <a:r>
              <a:t> peoples_df = pd.DataFrame(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3</a:t>
            </a:r>
            <a:r>
              <a:t>    {"name" : [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"Bob"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"Sue"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"Tom"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“Pam”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4</a:t>
            </a:r>
            <a:r>
              <a:t>     "age"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56</a:t>
            </a:r>
            <a:r>
              <a:t>,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22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35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5</a:t>
            </a:r>
            <a:r>
              <a:t>     "inches"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71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63.5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68.5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62</a:t>
            </a:r>
            <a:r>
              <a:t>]})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6</a:t>
            </a:r>
            <a:r>
              <a:t> peoples_df</a:t>
            </a:r>
          </a:p>
        </p:txBody>
      </p:sp>
      <p:sp>
        <p:nvSpPr>
          <p:cNvPr id="211" name="Line"/>
          <p:cNvSpPr/>
          <p:nvPr/>
        </p:nvSpPr>
        <p:spPr>
          <a:xfrm flipH="1">
            <a:off x="3066649" y="6447036"/>
            <a:ext cx="85152" cy="503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2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279193" y="4422894"/>
            <a:ext cx="2687750" cy="226219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variable name for DataFrame"/>
          <p:cNvSpPr txBox="1"/>
          <p:nvPr/>
        </p:nvSpPr>
        <p:spPr>
          <a:xfrm>
            <a:off x="2386841" y="5974401"/>
            <a:ext cx="3422450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variable name for DataFrame</a:t>
            </a:r>
          </a:p>
        </p:txBody>
      </p:sp>
      <p:sp>
        <p:nvSpPr>
          <p:cNvPr id="214" name="Which rows will print after the following command (from which row indexe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/>
            <a:r>
              <a:t>Which rows will print after the following command (from which row indexes)?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1 peoples_df.iloc[range(1,3),:]"/>
          <p:cNvSpPr txBox="1"/>
          <p:nvPr/>
        </p:nvSpPr>
        <p:spPr>
          <a:xfrm>
            <a:off x="284467" y="6933093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eoples_df.iloc[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sp>
        <p:nvSpPr>
          <p:cNvPr id="217" name="get values in DataFrame based on row and column locations"/>
          <p:cNvSpPr txBox="1"/>
          <p:nvPr/>
        </p:nvSpPr>
        <p:spPr>
          <a:xfrm>
            <a:off x="1400560" y="7832698"/>
            <a:ext cx="3422450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get values in DataFrame based on row and column locations</a:t>
            </a:r>
          </a:p>
        </p:txBody>
      </p:sp>
      <p:sp>
        <p:nvSpPr>
          <p:cNvPr id="218" name="Line"/>
          <p:cNvSpPr/>
          <p:nvPr/>
        </p:nvSpPr>
        <p:spPr>
          <a:xfrm flipV="1">
            <a:off x="4277801" y="7432320"/>
            <a:ext cx="1" cy="5085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1 import pandas as pd…"/>
          <p:cNvSpPr txBox="1"/>
          <p:nvPr/>
        </p:nvSpPr>
        <p:spPr>
          <a:xfrm>
            <a:off x="246258" y="1461573"/>
            <a:ext cx="12214112" cy="29273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1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import</a:t>
            </a:r>
            <a:r>
              <a:t> pandas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as</a:t>
            </a:r>
            <a:r>
              <a:t> pd 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2</a:t>
            </a:r>
            <a:r>
              <a:t> peoples_df = pd.DataFrame(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3</a:t>
            </a:r>
            <a:r>
              <a:t>    {"name" : [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"Bob"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"Sue"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"Tom"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“Pam”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4</a:t>
            </a:r>
            <a:r>
              <a:t>     "age"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56</a:t>
            </a:r>
            <a:r>
              <a:t>,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22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35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5</a:t>
            </a:r>
            <a:r>
              <a:t>     "inches"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71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63.5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68.5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62</a:t>
            </a:r>
            <a:r>
              <a:t>]})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6</a:t>
            </a:r>
            <a:r>
              <a:t> peoples_df</a:t>
            </a:r>
          </a:p>
        </p:txBody>
      </p:sp>
      <p:sp>
        <p:nvSpPr>
          <p:cNvPr id="220" name="Line"/>
          <p:cNvSpPr/>
          <p:nvPr/>
        </p:nvSpPr>
        <p:spPr>
          <a:xfrm flipH="1">
            <a:off x="3066649" y="6447036"/>
            <a:ext cx="85152" cy="503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1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279193" y="4422894"/>
            <a:ext cx="2687750" cy="226219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variable name for DataFrame"/>
          <p:cNvSpPr txBox="1"/>
          <p:nvPr/>
        </p:nvSpPr>
        <p:spPr>
          <a:xfrm>
            <a:off x="2386841" y="5974401"/>
            <a:ext cx="3422450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variable name for DataFrame</a:t>
            </a:r>
          </a:p>
        </p:txBody>
      </p:sp>
      <p:sp>
        <p:nvSpPr>
          <p:cNvPr id="223" name="Which rows will print after the following command (from which row indexe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/>
            <a:r>
              <a:t>Which rows will print after the following command (from which row indexes)?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1 peoples_df.iloc[range(1,3),:]"/>
          <p:cNvSpPr txBox="1"/>
          <p:nvPr/>
        </p:nvSpPr>
        <p:spPr>
          <a:xfrm>
            <a:off x="284467" y="6933093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eoples_df.iloc[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sp>
        <p:nvSpPr>
          <p:cNvPr id="226" name="get values in DataFrame based on row and column locations"/>
          <p:cNvSpPr txBox="1"/>
          <p:nvPr/>
        </p:nvSpPr>
        <p:spPr>
          <a:xfrm>
            <a:off x="1400560" y="7832698"/>
            <a:ext cx="3422450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get values in DataFrame based on row and column locations</a:t>
            </a:r>
          </a:p>
        </p:txBody>
      </p:sp>
      <p:sp>
        <p:nvSpPr>
          <p:cNvPr id="227" name="Line"/>
          <p:cNvSpPr/>
          <p:nvPr/>
        </p:nvSpPr>
        <p:spPr>
          <a:xfrm flipV="1">
            <a:off x="4277801" y="7432320"/>
            <a:ext cx="1" cy="5085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This gives a range of numbers from 1-2 for row locations"/>
          <p:cNvSpPr txBox="1"/>
          <p:nvPr/>
        </p:nvSpPr>
        <p:spPr>
          <a:xfrm>
            <a:off x="4946840" y="7832698"/>
            <a:ext cx="3111120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This gives a range of numbers from 1-2 for row locations</a:t>
            </a:r>
          </a:p>
        </p:txBody>
      </p:sp>
      <p:sp>
        <p:nvSpPr>
          <p:cNvPr id="229" name="Line"/>
          <p:cNvSpPr/>
          <p:nvPr/>
        </p:nvSpPr>
        <p:spPr>
          <a:xfrm flipV="1">
            <a:off x="6353314" y="7432320"/>
            <a:ext cx="1" cy="5085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1 import pandas as pd…"/>
          <p:cNvSpPr txBox="1"/>
          <p:nvPr/>
        </p:nvSpPr>
        <p:spPr>
          <a:xfrm>
            <a:off x="246258" y="1461573"/>
            <a:ext cx="12214112" cy="29273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1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import</a:t>
            </a:r>
            <a:r>
              <a:t> pandas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as</a:t>
            </a:r>
            <a:r>
              <a:t> pd 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2</a:t>
            </a:r>
            <a:r>
              <a:t> peoples_df = pd.DataFrame(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3</a:t>
            </a:r>
            <a:r>
              <a:t>    {"name" : [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"Bob"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"Sue"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"Tom"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“Pam”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4</a:t>
            </a:r>
            <a:r>
              <a:t>     "age"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56</a:t>
            </a:r>
            <a:r>
              <a:t>,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22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35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5</a:t>
            </a:r>
            <a:r>
              <a:t>     "inches"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71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63.5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68.5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62</a:t>
            </a:r>
            <a:r>
              <a:t>]})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6</a:t>
            </a:r>
            <a:r>
              <a:t> peoples_df</a:t>
            </a:r>
          </a:p>
        </p:txBody>
      </p:sp>
      <p:sp>
        <p:nvSpPr>
          <p:cNvPr id="231" name="Line"/>
          <p:cNvSpPr/>
          <p:nvPr/>
        </p:nvSpPr>
        <p:spPr>
          <a:xfrm flipH="1">
            <a:off x="3066649" y="6447036"/>
            <a:ext cx="85152" cy="503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2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279193" y="4422894"/>
            <a:ext cx="2687750" cy="2262197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variable name for DataFrame"/>
          <p:cNvSpPr txBox="1"/>
          <p:nvPr/>
        </p:nvSpPr>
        <p:spPr>
          <a:xfrm>
            <a:off x="2386841" y="5974401"/>
            <a:ext cx="3422450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variable name for DataFrame</a:t>
            </a:r>
          </a:p>
        </p:txBody>
      </p:sp>
      <p:sp>
        <p:nvSpPr>
          <p:cNvPr id="234" name="Which rows will print after the following command (from which row indexe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/>
            <a:r>
              <a:t>Which rows will print after the following command (from which row indexes)?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1 peoples_df.iloc[range(1,3),:]"/>
          <p:cNvSpPr txBox="1"/>
          <p:nvPr/>
        </p:nvSpPr>
        <p:spPr>
          <a:xfrm>
            <a:off x="284467" y="6933093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eoples_df.iloc[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sp>
        <p:nvSpPr>
          <p:cNvPr id="237" name="get values in DataFrame based on row and column locations"/>
          <p:cNvSpPr txBox="1"/>
          <p:nvPr/>
        </p:nvSpPr>
        <p:spPr>
          <a:xfrm>
            <a:off x="1400560" y="7832698"/>
            <a:ext cx="3422450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get values in DataFrame based on row and column locations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4277801" y="7432320"/>
            <a:ext cx="1" cy="5085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This gives a range of numbers from 1-2 for row locations"/>
          <p:cNvSpPr txBox="1"/>
          <p:nvPr/>
        </p:nvSpPr>
        <p:spPr>
          <a:xfrm>
            <a:off x="4946840" y="7832698"/>
            <a:ext cx="3111120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This gives a range of numbers from 1-2 for row locations</a:t>
            </a:r>
          </a:p>
        </p:txBody>
      </p:sp>
      <p:sp>
        <p:nvSpPr>
          <p:cNvPr id="240" name="Line"/>
          <p:cNvSpPr/>
          <p:nvPr/>
        </p:nvSpPr>
        <p:spPr>
          <a:xfrm flipV="1">
            <a:off x="6353314" y="7432320"/>
            <a:ext cx="1" cy="5085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This symbol represents all of the columns"/>
          <p:cNvSpPr txBox="1"/>
          <p:nvPr/>
        </p:nvSpPr>
        <p:spPr>
          <a:xfrm>
            <a:off x="8367865" y="7832698"/>
            <a:ext cx="2425910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This symbol represents all of the columns</a:t>
            </a:r>
          </a:p>
        </p:txBody>
      </p:sp>
      <p:sp>
        <p:nvSpPr>
          <p:cNvPr id="242" name="Line"/>
          <p:cNvSpPr/>
          <p:nvPr/>
        </p:nvSpPr>
        <p:spPr>
          <a:xfrm flipH="1" flipV="1">
            <a:off x="7774794" y="7432320"/>
            <a:ext cx="795096" cy="481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1 import pandas as pd…"/>
          <p:cNvSpPr txBox="1"/>
          <p:nvPr/>
        </p:nvSpPr>
        <p:spPr>
          <a:xfrm>
            <a:off x="246258" y="1461573"/>
            <a:ext cx="12214112" cy="29273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1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import</a:t>
            </a:r>
            <a:r>
              <a:t> pandas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as</a:t>
            </a:r>
            <a:r>
              <a:t> pd 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2</a:t>
            </a:r>
            <a:r>
              <a:t> peoples_df = pd.DataFrame(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3</a:t>
            </a:r>
            <a:r>
              <a:t>    {"name" : [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"Bob"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"Sue"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"Tom"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“Pam”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4</a:t>
            </a:r>
            <a:r>
              <a:t>     "age"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56</a:t>
            </a:r>
            <a:r>
              <a:t>,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22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35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5</a:t>
            </a:r>
            <a:r>
              <a:t>     "inches"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71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63.5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68.5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62</a:t>
            </a:r>
            <a:r>
              <a:t>]})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6</a:t>
            </a:r>
            <a:r>
              <a:t> peoples_df</a:t>
            </a:r>
          </a:p>
        </p:txBody>
      </p:sp>
      <p:sp>
        <p:nvSpPr>
          <p:cNvPr id="244" name="Line"/>
          <p:cNvSpPr/>
          <p:nvPr/>
        </p:nvSpPr>
        <p:spPr>
          <a:xfrm flipH="1">
            <a:off x="3066649" y="6447036"/>
            <a:ext cx="85152" cy="5034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5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279193" y="4422894"/>
            <a:ext cx="2687750" cy="226219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variable name for DataFrame"/>
          <p:cNvSpPr txBox="1"/>
          <p:nvPr/>
        </p:nvSpPr>
        <p:spPr>
          <a:xfrm>
            <a:off x="2386841" y="5974401"/>
            <a:ext cx="3422450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/>
            </a:lvl1pPr>
          </a:lstStyle>
          <a:p>
            <a:pPr/>
            <a:r>
              <a:t>variable name for DataFrame</a:t>
            </a:r>
          </a:p>
        </p:txBody>
      </p:sp>
      <p:sp>
        <p:nvSpPr>
          <p:cNvPr id="247" name="Which rows will print after the following command (from which row indexe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/>
            <a:r>
              <a:t>Which rows will print after the following command (from which row indexes)?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1 peoples_df.iloc[range(1,3),:]"/>
          <p:cNvSpPr txBox="1"/>
          <p:nvPr/>
        </p:nvSpPr>
        <p:spPr>
          <a:xfrm>
            <a:off x="284467" y="6933093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eoples_df.iloc[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sp>
        <p:nvSpPr>
          <p:cNvPr id="250" name="1 import pandas as pd…"/>
          <p:cNvSpPr txBox="1"/>
          <p:nvPr/>
        </p:nvSpPr>
        <p:spPr>
          <a:xfrm>
            <a:off x="246258" y="1461573"/>
            <a:ext cx="12214112" cy="29273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1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import</a:t>
            </a:r>
            <a:r>
              <a:t> pandas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as</a:t>
            </a:r>
            <a:r>
              <a:t> pd 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2</a:t>
            </a:r>
            <a:r>
              <a:t> peoples_df = pd.DataFrame(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3</a:t>
            </a:r>
            <a:r>
              <a:t>    {"name" : [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"Bob"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"Sue"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"Tom"</a:t>
            </a:r>
            <a:r>
              <a:t>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“Pam”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4</a:t>
            </a:r>
            <a:r>
              <a:t>     "age"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56</a:t>
            </a:r>
            <a:r>
              <a:t>,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21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22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35</a:t>
            </a:r>
            <a:r>
              <a:t>],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5</a:t>
            </a:r>
            <a:r>
              <a:t>     "inches" : [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71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63.5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68.5</a:t>
            </a:r>
            <a:r>
              <a:t>,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62</a:t>
            </a:r>
            <a:r>
              <a:t>]})</a:t>
            </a:r>
          </a:p>
          <a:p>
            <a:pPr algn="l">
              <a:defRPr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929292"/>
                </a:solidFill>
              </a:rPr>
              <a:t>6</a:t>
            </a:r>
            <a:r>
              <a:t> peoples_df</a:t>
            </a:r>
          </a:p>
        </p:txBody>
      </p:sp>
      <p:pic>
        <p:nvPicPr>
          <p:cNvPr id="251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279193" y="4422894"/>
            <a:ext cx="2687750" cy="226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18-08-16 at 4.11.47 PM.png" descr="Screen Shot 2018-08-16 at 4.11.47 PM.png"/>
          <p:cNvPicPr>
            <a:picLocks noChangeAspect="1"/>
          </p:cNvPicPr>
          <p:nvPr/>
        </p:nvPicPr>
        <p:blipFill>
          <a:blip r:embed="rId3">
            <a:extLst/>
          </a:blip>
          <a:srcRect l="58794" t="74681" r="29087" b="15217"/>
          <a:stretch>
            <a:fillRect/>
          </a:stretch>
        </p:blipFill>
        <p:spPr>
          <a:xfrm>
            <a:off x="279099" y="7639970"/>
            <a:ext cx="2687919" cy="140039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ANSWER: This prints rows with indexes 1 &amp; 2…"/>
          <p:cNvSpPr txBox="1"/>
          <p:nvPr/>
        </p:nvSpPr>
        <p:spPr>
          <a:xfrm>
            <a:off x="3439701" y="7758947"/>
            <a:ext cx="8058343" cy="97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9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t>ANSWER: This prints rows with indexes 1 &amp; 2 </a:t>
            </a:r>
          </a:p>
          <a:p>
            <a:pPr>
              <a:defRPr sz="29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t>since they are the second and third row</a:t>
            </a:r>
          </a:p>
        </p:txBody>
      </p:sp>
      <p:sp>
        <p:nvSpPr>
          <p:cNvPr id="254" name="Which rows will print after the following command (from which row indexes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/>
            <a:r>
              <a:t>Which rows will print after the following command (from which row indexes)?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1 peoples_df.loc[range(1,3),:]"/>
          <p:cNvSpPr txBox="1"/>
          <p:nvPr/>
        </p:nvSpPr>
        <p:spPr>
          <a:xfrm>
            <a:off x="392169" y="6069554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308039" y="2177343"/>
            <a:ext cx="10861379" cy="3685950"/>
            <a:chOff x="0" y="0"/>
            <a:chExt cx="10861378" cy="3685948"/>
          </a:xfrm>
        </p:grpSpPr>
        <p:pic>
          <p:nvPicPr>
            <p:cNvPr id="257" name="Group" descr="Group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786" t="49194" r="28859" b="34167"/>
            <a:stretch>
              <a:fillRect/>
            </a:stretch>
          </p:blipFill>
          <p:spPr>
            <a:xfrm>
              <a:off x="197281" y="587288"/>
              <a:ext cx="3681566" cy="3098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Which rows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rows will print after the following command?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1 peoples_df.loc[range(1,3),:]"/>
          <p:cNvSpPr txBox="1"/>
          <p:nvPr/>
        </p:nvSpPr>
        <p:spPr>
          <a:xfrm>
            <a:off x="392169" y="6069554"/>
            <a:ext cx="12220462" cy="577851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929292"/>
                </a:solidFill>
              </a:rPr>
              <a:t>1</a:t>
            </a:r>
            <a:r>
              <a:rPr b="1"/>
              <a:t> p</a:t>
            </a:r>
            <a:r>
              <a:rPr b="1"/>
              <a:t>eoples_df.loc[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range(1</a:t>
            </a:r>
            <a:r>
              <a:rPr b="1"/>
              <a:t>,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3)</a:t>
            </a:r>
            <a:r>
              <a:rPr b="1"/>
              <a:t>,:]</a:t>
            </a:r>
          </a:p>
        </p:txBody>
      </p:sp>
      <p:pic>
        <p:nvPicPr>
          <p:cNvPr id="264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58786" t="49194" r="28859" b="34167"/>
          <a:stretch>
            <a:fillRect/>
          </a:stretch>
        </p:blipFill>
        <p:spPr>
          <a:xfrm>
            <a:off x="505320" y="2764632"/>
            <a:ext cx="3681566" cy="3098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" name="Group"/>
          <p:cNvGrpSpPr/>
          <p:nvPr/>
        </p:nvGrpSpPr>
        <p:grpSpPr>
          <a:xfrm>
            <a:off x="308040" y="2177343"/>
            <a:ext cx="10861379" cy="624533"/>
            <a:chOff x="0" y="0"/>
            <a:chExt cx="10861378" cy="624531"/>
          </a:xfrm>
        </p:grpSpPr>
        <p:pic>
          <p:nvPicPr>
            <p:cNvPr id="265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8" name="ANSWER: This also prints rows with indexes 1 &amp; 2…"/>
          <p:cNvSpPr txBox="1"/>
          <p:nvPr/>
        </p:nvSpPr>
        <p:spPr>
          <a:xfrm>
            <a:off x="4746926" y="7420159"/>
            <a:ext cx="7730989" cy="123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t>ANSWER: This also prints rows with indexes 1 &amp; 2 </a:t>
            </a:r>
          </a:p>
          <a:p>
            <a:pPr>
              <a:defRPr sz="25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t>since the value of these row indexes are 1 &amp; 2 respectively since we do NOT have row names</a:t>
            </a:r>
          </a:p>
        </p:txBody>
      </p:sp>
      <p:pic>
        <p:nvPicPr>
          <p:cNvPr id="269" name="Screen Shot 2018-08-16 at 4.11.47 PM.png" descr="Screen Shot 2018-08-16 at 4.11.47 PM.png"/>
          <p:cNvPicPr>
            <a:picLocks noChangeAspect="1"/>
          </p:cNvPicPr>
          <p:nvPr/>
        </p:nvPicPr>
        <p:blipFill>
          <a:blip r:embed="rId4">
            <a:extLst/>
          </a:blip>
          <a:srcRect l="58794" t="74681" r="29087" b="15217"/>
          <a:stretch>
            <a:fillRect/>
          </a:stretch>
        </p:blipFill>
        <p:spPr>
          <a:xfrm>
            <a:off x="446681" y="7027211"/>
            <a:ext cx="3880014" cy="202146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hich rows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rows will print after the following command?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oday’s Sche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Schedule</a:t>
            </a:r>
          </a:p>
        </p:txBody>
      </p:sp>
      <p:sp>
        <p:nvSpPr>
          <p:cNvPr id="127" name="Creating a Pandas DataFr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Creating a Pandas DataFrame</a:t>
            </a:r>
          </a:p>
          <a:p>
            <a:pPr/>
            <a:r>
              <a:t>Selecting an Index or Column From a DataFrame</a:t>
            </a:r>
          </a:p>
          <a:p>
            <a:pPr/>
            <a:r>
              <a:t>Writing DataFrames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etting Row Names with .set_index"/>
          <p:cNvSpPr txBox="1"/>
          <p:nvPr>
            <p:ph type="title"/>
          </p:nvPr>
        </p:nvSpPr>
        <p:spPr>
          <a:xfrm>
            <a:off x="392991" y="-184534"/>
            <a:ext cx="11099801" cy="215900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Setting Row Names with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.set_index</a:t>
            </a:r>
          </a:p>
        </p:txBody>
      </p:sp>
      <p:pic>
        <p:nvPicPr>
          <p:cNvPr id="273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48463" r="5770" b="43395"/>
          <a:stretch>
            <a:fillRect/>
          </a:stretch>
        </p:blipFill>
        <p:spPr>
          <a:xfrm>
            <a:off x="-105389" y="4764710"/>
            <a:ext cx="10861379" cy="1539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323113" y="6543020"/>
            <a:ext cx="2660060" cy="2867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" name="Group"/>
          <p:cNvGrpSpPr/>
          <p:nvPr/>
        </p:nvGrpSpPr>
        <p:grpSpPr>
          <a:xfrm>
            <a:off x="112062" y="1676792"/>
            <a:ext cx="10861380" cy="2849484"/>
            <a:chOff x="0" y="0"/>
            <a:chExt cx="10861378" cy="2849483"/>
          </a:xfrm>
        </p:grpSpPr>
        <p:pic>
          <p:nvPicPr>
            <p:cNvPr id="275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8786" t="49194" r="28859" b="34167"/>
            <a:stretch>
              <a:fillRect/>
            </a:stretch>
          </p:blipFill>
          <p:spPr>
            <a:xfrm>
              <a:off x="197281" y="587287"/>
              <a:ext cx="2687750" cy="2262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"/>
          <p:cNvGrpSpPr/>
          <p:nvPr/>
        </p:nvGrpSpPr>
        <p:grpSpPr>
          <a:xfrm>
            <a:off x="232664" y="2085642"/>
            <a:ext cx="10739978" cy="617552"/>
            <a:chOff x="0" y="0"/>
            <a:chExt cx="10739977" cy="617551"/>
          </a:xfrm>
        </p:grpSpPr>
        <p:pic>
          <p:nvPicPr>
            <p:cNvPr id="281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51"/>
              <a:ext cx="10739978" cy="61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1484" y="0"/>
              <a:ext cx="426929" cy="344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4" name="Screen Shot 2018-08-16 at 4.36.15 PM.png" descr="Screen Shot 2018-08-16 at 4.36.15 PM.png"/>
          <p:cNvPicPr>
            <a:picLocks noChangeAspect="1"/>
          </p:cNvPicPr>
          <p:nvPr/>
        </p:nvPicPr>
        <p:blipFill>
          <a:blip r:embed="rId3">
            <a:extLst/>
          </a:blip>
          <a:srcRect l="14042" t="59207" r="50132" b="36061"/>
          <a:stretch>
            <a:fillRect/>
          </a:stretch>
        </p:blipFill>
        <p:spPr>
          <a:xfrm>
            <a:off x="78499" y="6414306"/>
            <a:ext cx="11199464" cy="92427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Which rows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rows will print after the following command?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" name="Group"/>
          <p:cNvGrpSpPr/>
          <p:nvPr/>
        </p:nvGrpSpPr>
        <p:grpSpPr>
          <a:xfrm>
            <a:off x="232664" y="2085642"/>
            <a:ext cx="10739978" cy="617552"/>
            <a:chOff x="0" y="0"/>
            <a:chExt cx="10739977" cy="617551"/>
          </a:xfrm>
        </p:grpSpPr>
        <p:pic>
          <p:nvPicPr>
            <p:cNvPr id="288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51"/>
              <a:ext cx="10739978" cy="61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1484" y="0"/>
              <a:ext cx="426929" cy="344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1" name="Screen Shot 2018-08-16 at 4.36.15 PM.png" descr="Screen Shot 2018-08-16 at 4.36.15 PM.png"/>
          <p:cNvPicPr>
            <a:picLocks noChangeAspect="1"/>
          </p:cNvPicPr>
          <p:nvPr/>
        </p:nvPicPr>
        <p:blipFill>
          <a:blip r:embed="rId3">
            <a:extLst/>
          </a:blip>
          <a:srcRect l="14042" t="59207" r="50132" b="36061"/>
          <a:stretch>
            <a:fillRect/>
          </a:stretch>
        </p:blipFill>
        <p:spPr>
          <a:xfrm>
            <a:off x="78499" y="6414306"/>
            <a:ext cx="11199464" cy="92427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ANSWER: This prints an ERROR since there is no row name “1”"/>
          <p:cNvSpPr txBox="1"/>
          <p:nvPr/>
        </p:nvSpPr>
        <p:spPr>
          <a:xfrm>
            <a:off x="938678" y="7670014"/>
            <a:ext cx="9961753" cy="1230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ANSWER: This prints an ERROR since there is no row name “1”</a:t>
            </a:r>
          </a:p>
        </p:txBody>
      </p:sp>
      <p:sp>
        <p:nvSpPr>
          <p:cNvPr id="293" name="Which rows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rows will print after the following command?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creen Shot 2018-08-16 at 4.22.47 PM.png" descr="Screen Shot 2018-08-16 at 4.22.47 PM.png"/>
          <p:cNvPicPr>
            <a:picLocks noChangeAspect="1"/>
          </p:cNvPicPr>
          <p:nvPr/>
        </p:nvPicPr>
        <p:blipFill>
          <a:blip r:embed="rId2">
            <a:extLst/>
          </a:blip>
          <a:srcRect l="58385" t="66394" r="16434" b="27166"/>
          <a:stretch>
            <a:fillRect/>
          </a:stretch>
        </p:blipFill>
        <p:spPr>
          <a:xfrm>
            <a:off x="-5006" y="5821924"/>
            <a:ext cx="7703830" cy="123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3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9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297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0" name="Which rows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rows will print after the following command?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8-08-16 at 4.22.47 PM.png" descr="Screen Shot 2018-08-16 at 4.22.47 PM.png"/>
          <p:cNvPicPr>
            <a:picLocks noChangeAspect="1"/>
          </p:cNvPicPr>
          <p:nvPr/>
        </p:nvPicPr>
        <p:blipFill>
          <a:blip r:embed="rId2">
            <a:extLst/>
          </a:blip>
          <a:srcRect l="58385" t="66394" r="16434" b="27166"/>
          <a:stretch>
            <a:fillRect/>
          </a:stretch>
        </p:blipFill>
        <p:spPr>
          <a:xfrm>
            <a:off x="-5006" y="5821924"/>
            <a:ext cx="7703830" cy="123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8-08-16 at 4.22.47 PM.png" descr="Screen Shot 2018-08-16 at 4.22.47 PM.png"/>
          <p:cNvPicPr>
            <a:picLocks noChangeAspect="1"/>
          </p:cNvPicPr>
          <p:nvPr/>
        </p:nvPicPr>
        <p:blipFill>
          <a:blip r:embed="rId2">
            <a:extLst/>
          </a:blip>
          <a:srcRect l="58385" t="74442" r="30460" b="12799"/>
          <a:stretch>
            <a:fillRect/>
          </a:stretch>
        </p:blipFill>
        <p:spPr>
          <a:xfrm>
            <a:off x="-45491" y="7070867"/>
            <a:ext cx="3058009" cy="21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ANSWER: This prints the rows with row names “Bob” and “Tom”"/>
          <p:cNvSpPr txBox="1"/>
          <p:nvPr/>
        </p:nvSpPr>
        <p:spPr>
          <a:xfrm>
            <a:off x="3680667" y="7548375"/>
            <a:ext cx="8281937" cy="1230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ANSWER: This prints the rows with row names “Bob” and “Tom”</a:t>
            </a:r>
          </a:p>
        </p:txBody>
      </p:sp>
      <p:pic>
        <p:nvPicPr>
          <p:cNvPr id="305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3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06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9" name="Which rows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rows will print after the following command?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value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value would this print?</a:t>
            </a:r>
          </a:p>
        </p:txBody>
      </p:sp>
      <p:pic>
        <p:nvPicPr>
          <p:cNvPr id="312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13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6" name="Screen Shot 2018-08-16 at 4.40.17 PM.png" descr="Screen Shot 2018-08-16 at 4.40.17 PM.png"/>
          <p:cNvPicPr>
            <a:picLocks noChangeAspect="1"/>
          </p:cNvPicPr>
          <p:nvPr/>
        </p:nvPicPr>
        <p:blipFill>
          <a:blip r:embed="rId3">
            <a:extLst/>
          </a:blip>
          <a:srcRect l="58354" t="63054" r="359" b="31140"/>
          <a:stretch>
            <a:fillRect/>
          </a:stretch>
        </p:blipFill>
        <p:spPr>
          <a:xfrm>
            <a:off x="236114" y="5926546"/>
            <a:ext cx="11376218" cy="999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value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value would this print?</a:t>
            </a:r>
          </a:p>
        </p:txBody>
      </p:sp>
      <p:pic>
        <p:nvPicPr>
          <p:cNvPr id="319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20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3" name="Screen Shot 2018-08-16 at 4.40.17 PM.png" descr="Screen Shot 2018-08-16 at 4.40.17 PM.png"/>
          <p:cNvPicPr>
            <a:picLocks noChangeAspect="1"/>
          </p:cNvPicPr>
          <p:nvPr/>
        </p:nvPicPr>
        <p:blipFill>
          <a:blip r:embed="rId3">
            <a:extLst/>
          </a:blip>
          <a:srcRect l="58354" t="63054" r="359" b="31140"/>
          <a:stretch>
            <a:fillRect/>
          </a:stretch>
        </p:blipFill>
        <p:spPr>
          <a:xfrm>
            <a:off x="236114" y="5926546"/>
            <a:ext cx="11376218" cy="999774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ANSWER:  68.5"/>
          <p:cNvSpPr txBox="1"/>
          <p:nvPr/>
        </p:nvSpPr>
        <p:spPr>
          <a:xfrm>
            <a:off x="3037060" y="7563773"/>
            <a:ext cx="348301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ANSWER:  68.5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What value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value would this print?</a:t>
            </a:r>
          </a:p>
        </p:txBody>
      </p:sp>
      <p:pic>
        <p:nvPicPr>
          <p:cNvPr id="327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0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28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1" name="Screen Shot 2018-08-16 at 4.44.51 PM.png" descr="Screen Shot 2018-08-16 at 4.44.51 PM.png"/>
          <p:cNvPicPr>
            <a:picLocks noChangeAspect="1"/>
          </p:cNvPicPr>
          <p:nvPr/>
        </p:nvPicPr>
        <p:blipFill>
          <a:blip r:embed="rId3">
            <a:extLst/>
          </a:blip>
          <a:srcRect l="58265" t="63789" r="14919" b="31372"/>
          <a:stretch>
            <a:fillRect/>
          </a:stretch>
        </p:blipFill>
        <p:spPr>
          <a:xfrm>
            <a:off x="50793" y="5926546"/>
            <a:ext cx="9455502" cy="1066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What value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value would this print?</a:t>
            </a:r>
          </a:p>
        </p:txBody>
      </p:sp>
      <p:pic>
        <p:nvPicPr>
          <p:cNvPr id="334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7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35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8" name="ANSWER: 21"/>
          <p:cNvSpPr txBox="1"/>
          <p:nvPr/>
        </p:nvSpPr>
        <p:spPr>
          <a:xfrm>
            <a:off x="3298324" y="7563773"/>
            <a:ext cx="2960486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ANSWER: 21</a:t>
            </a:r>
          </a:p>
        </p:txBody>
      </p:sp>
      <p:pic>
        <p:nvPicPr>
          <p:cNvPr id="339" name="Screen Shot 2018-08-16 at 4.44.51 PM.png" descr="Screen Shot 2018-08-16 at 4.44.51 PM.png"/>
          <p:cNvPicPr>
            <a:picLocks noChangeAspect="1"/>
          </p:cNvPicPr>
          <p:nvPr/>
        </p:nvPicPr>
        <p:blipFill>
          <a:blip r:embed="rId3">
            <a:extLst/>
          </a:blip>
          <a:srcRect l="58265" t="63789" r="14919" b="31372"/>
          <a:stretch>
            <a:fillRect/>
          </a:stretch>
        </p:blipFill>
        <p:spPr>
          <a:xfrm>
            <a:off x="50793" y="5926546"/>
            <a:ext cx="9455502" cy="1066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42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5" name="Which column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column will print after the following command?</a:t>
            </a:r>
          </a:p>
        </p:txBody>
      </p:sp>
      <p:pic>
        <p:nvPicPr>
          <p:cNvPr id="346" name="Screen Shot 2018-08-16 at 4.57.02 PM.png" descr="Screen Shot 2018-08-16 at 4.57.02 PM.png"/>
          <p:cNvPicPr>
            <a:picLocks noChangeAspect="1"/>
          </p:cNvPicPr>
          <p:nvPr/>
        </p:nvPicPr>
        <p:blipFill>
          <a:blip r:embed="rId3">
            <a:extLst/>
          </a:blip>
          <a:srcRect l="58607" t="47636" r="20768" b="46999"/>
          <a:stretch>
            <a:fillRect/>
          </a:stretch>
        </p:blipFill>
        <p:spPr>
          <a:xfrm>
            <a:off x="268715" y="6216739"/>
            <a:ext cx="6054903" cy="984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 DataFrame is a Virtual 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 DataFrame is a Virtual Table</a:t>
            </a:r>
          </a:p>
        </p:txBody>
      </p:sp>
      <p:graphicFrame>
        <p:nvGraphicFramePr>
          <p:cNvPr id="130" name="Table"/>
          <p:cNvGraphicFramePr/>
          <p:nvPr/>
        </p:nvGraphicFramePr>
        <p:xfrm>
          <a:off x="950691" y="2683435"/>
          <a:ext cx="10773788" cy="52082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93446"/>
                <a:gridCol w="2693446"/>
                <a:gridCol w="2693446"/>
                <a:gridCol w="2693446"/>
              </a:tblGrid>
              <a:tr h="1041639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Column 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Column 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Column 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163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Row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163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Row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163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Row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4163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Row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value or NaN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49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2" name="Which column will print after the following comma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Which column will print after the following command?</a:t>
            </a:r>
          </a:p>
        </p:txBody>
      </p:sp>
      <p:pic>
        <p:nvPicPr>
          <p:cNvPr id="353" name="Screen Shot 2018-08-16 at 4.57.02 PM.png" descr="Screen Shot 2018-08-16 at 4.57.02 PM.png"/>
          <p:cNvPicPr>
            <a:picLocks noChangeAspect="1"/>
          </p:cNvPicPr>
          <p:nvPr/>
        </p:nvPicPr>
        <p:blipFill>
          <a:blip r:embed="rId3">
            <a:extLst/>
          </a:blip>
          <a:srcRect l="58607" t="47636" r="20768" b="31825"/>
          <a:stretch>
            <a:fillRect/>
          </a:stretch>
        </p:blipFill>
        <p:spPr>
          <a:xfrm>
            <a:off x="268715" y="6216739"/>
            <a:ext cx="6054903" cy="376866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ANSWER: The “age” column…"/>
          <p:cNvSpPr txBox="1"/>
          <p:nvPr/>
        </p:nvSpPr>
        <p:spPr>
          <a:xfrm>
            <a:off x="3037390" y="7664394"/>
            <a:ext cx="9211565" cy="121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 u="sng">
                <a:solidFill>
                  <a:schemeClr val="accent5">
                    <a:lumOff val="-29866"/>
                  </a:schemeClr>
                </a:solidFill>
              </a:defRPr>
            </a:pPr>
            <a:r>
              <a:t>ANSWER: The “age” column</a:t>
            </a:r>
          </a:p>
          <a:p>
            <a:pPr>
              <a:defRPr b="0" sz="3700">
                <a:solidFill>
                  <a:schemeClr val="accent5">
                    <a:lumOff val="-29866"/>
                  </a:schemeClr>
                </a:solidFill>
              </a:defRPr>
            </a:pPr>
            <a:r>
              <a:t>But why is the output formatted differently?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andas Series data object"/>
          <p:cNvSpPr txBox="1"/>
          <p:nvPr>
            <p:ph type="title"/>
          </p:nvPr>
        </p:nvSpPr>
        <p:spPr>
          <a:xfrm>
            <a:off x="952500" y="254000"/>
            <a:ext cx="11099800" cy="904822"/>
          </a:xfrm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Pandas Series data object</a:t>
            </a:r>
          </a:p>
        </p:txBody>
      </p:sp>
      <p:sp>
        <p:nvSpPr>
          <p:cNvPr id="357" name="When we subset a DataFrame into a 1-dimensional array we DO NOT get list or  dictionary objects.…"/>
          <p:cNvSpPr txBox="1"/>
          <p:nvPr/>
        </p:nvSpPr>
        <p:spPr>
          <a:xfrm>
            <a:off x="548543" y="1193432"/>
            <a:ext cx="11365010" cy="193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1156" indent="-361156" algn="l">
              <a:buSzPct val="145000"/>
              <a:buChar char="•"/>
              <a:defRPr b="0" sz="2600">
                <a:latin typeface="+mn-lt"/>
                <a:ea typeface="+mn-ea"/>
                <a:cs typeface="+mn-cs"/>
                <a:sym typeface="Helvetica Neue Medium"/>
              </a:defRPr>
            </a:pPr>
            <a:r>
              <a:t>When we subset a DataFrame into a 1-dimensional array we DO NOT get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r>
              <a:t> or 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dictionary </a:t>
            </a:r>
            <a:r>
              <a:t>objects.</a:t>
            </a:r>
            <a:br>
              <a:rPr sz="1400"/>
            </a:br>
            <a:endParaRPr sz="1400"/>
          </a:p>
          <a:p>
            <a:pPr marL="361156" indent="-361156" algn="l">
              <a:buSzPct val="145000"/>
              <a:buChar char="•"/>
              <a:defRPr b="0" sz="26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u="sng">
                <a:latin typeface="Helvetica Neue"/>
                <a:ea typeface="Helvetica Neue"/>
                <a:cs typeface="Helvetica Neue"/>
                <a:sym typeface="Helvetica Neue"/>
              </a:rPr>
              <a:t>Series</a:t>
            </a:r>
            <a:r>
              <a:t> are 1-dimensional arrays with labels. They can originate from single rows or columns.</a:t>
            </a:r>
          </a:p>
        </p:txBody>
      </p:sp>
      <p:sp>
        <p:nvSpPr>
          <p:cNvPr id="358" name="We can check the values inside a series using the `.values` function"/>
          <p:cNvSpPr txBox="1"/>
          <p:nvPr/>
        </p:nvSpPr>
        <p:spPr>
          <a:xfrm>
            <a:off x="385375" y="5771909"/>
            <a:ext cx="11365011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 algn="l">
              <a:buSzPct val="145000"/>
              <a:buChar char="•"/>
              <a:defRPr sz="2600"/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We can check the values inside a series using the `.values` function</a:t>
            </a:r>
          </a:p>
        </p:txBody>
      </p:sp>
      <p:pic>
        <p:nvPicPr>
          <p:cNvPr id="359" name="Screen Shot 2018-08-16 at 5.01.20 PM.png" descr="Screen Shot 2018-08-16 at 5.01.20 PM.png"/>
          <p:cNvPicPr>
            <a:picLocks noChangeAspect="1"/>
          </p:cNvPicPr>
          <p:nvPr/>
        </p:nvPicPr>
        <p:blipFill>
          <a:blip r:embed="rId2">
            <a:extLst/>
          </a:blip>
          <a:srcRect l="58691" t="37125" r="0" b="43377"/>
          <a:stretch>
            <a:fillRect/>
          </a:stretch>
        </p:blipFill>
        <p:spPr>
          <a:xfrm>
            <a:off x="735334" y="3161564"/>
            <a:ext cx="8841901" cy="260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Screen Shot 2018-08-16 at 5.01.20 PM.png" descr="Screen Shot 2018-08-16 at 5.01.20 PM.png"/>
          <p:cNvPicPr>
            <a:picLocks noChangeAspect="1"/>
          </p:cNvPicPr>
          <p:nvPr/>
        </p:nvPicPr>
        <p:blipFill>
          <a:blip r:embed="rId2">
            <a:extLst/>
          </a:blip>
          <a:srcRect l="58691" t="58706" r="0" b="24505"/>
          <a:stretch>
            <a:fillRect/>
          </a:stretch>
        </p:blipFill>
        <p:spPr>
          <a:xfrm>
            <a:off x="425859" y="6416940"/>
            <a:ext cx="10369673" cy="2633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ataFrame Condition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DataFrame Conditionals</a:t>
            </a:r>
          </a:p>
        </p:txBody>
      </p:sp>
      <p:sp>
        <p:nvSpPr>
          <p:cNvPr id="363" name="Occasionally you may want to subset a DataFrame based on specific columns. For example, we may want to subset the “peoples_df” to people under the age of 50.…"/>
          <p:cNvSpPr txBox="1"/>
          <p:nvPr>
            <p:ph type="body" idx="1"/>
          </p:nvPr>
        </p:nvSpPr>
        <p:spPr>
          <a:xfrm>
            <a:off x="699827" y="1295084"/>
            <a:ext cx="11099801" cy="6299201"/>
          </a:xfrm>
          <a:prstGeom prst="rect">
            <a:avLst/>
          </a:prstGeom>
        </p:spPr>
        <p:txBody>
          <a:bodyPr anchor="t"/>
          <a:lstStyle/>
          <a:p>
            <a:pPr/>
            <a:r>
              <a:t>Occasionally you may want to subset a DataFrame based on specific columns. For example, we may want to subset the “peoples_df” to people under the age of 50.</a:t>
            </a:r>
          </a:p>
          <a:p>
            <a:pPr/>
            <a:r>
              <a:t>Using the .loc command we can use conditionals on rows (the first parameter) and/or columns (the second parameter)</a:t>
            </a:r>
          </a:p>
        </p:txBody>
      </p:sp>
      <p:pic>
        <p:nvPicPr>
          <p:cNvPr id="364" name="Screen Shot 2018-08-16 at 5.06.42 PM.png" descr="Screen Shot 2018-08-16 at 5.06.42 PM.png"/>
          <p:cNvPicPr>
            <a:picLocks noChangeAspect="1"/>
          </p:cNvPicPr>
          <p:nvPr/>
        </p:nvPicPr>
        <p:blipFill>
          <a:blip r:embed="rId2">
            <a:extLst/>
          </a:blip>
          <a:srcRect l="58146" t="59093" r="928" b="35199"/>
          <a:stretch>
            <a:fillRect/>
          </a:stretch>
        </p:blipFill>
        <p:spPr>
          <a:xfrm>
            <a:off x="539687" y="4860073"/>
            <a:ext cx="11420139" cy="995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Screen Shot 2018-08-16 at 5.06.42 PM.png" descr="Screen Shot 2018-08-16 at 5.06.42 PM.png"/>
          <p:cNvPicPr>
            <a:picLocks noChangeAspect="1"/>
          </p:cNvPicPr>
          <p:nvPr/>
        </p:nvPicPr>
        <p:blipFill>
          <a:blip r:embed="rId2">
            <a:extLst/>
          </a:blip>
          <a:srcRect l="58146" t="67208" r="30049" b="15307"/>
          <a:stretch>
            <a:fillRect/>
          </a:stretch>
        </p:blipFill>
        <p:spPr>
          <a:xfrm>
            <a:off x="745442" y="6173004"/>
            <a:ext cx="3293921" cy="3049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What value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value would this print?</a:t>
            </a:r>
          </a:p>
        </p:txBody>
      </p:sp>
      <p:pic>
        <p:nvPicPr>
          <p:cNvPr id="368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1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69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2" name="Screen Shot 2018-08-16 at 5.09.44 PM.png" descr="Screen Shot 2018-08-16 at 5.09.44 PM.png"/>
          <p:cNvPicPr>
            <a:picLocks noChangeAspect="1"/>
          </p:cNvPicPr>
          <p:nvPr/>
        </p:nvPicPr>
        <p:blipFill>
          <a:blip r:embed="rId3">
            <a:extLst/>
          </a:blip>
          <a:srcRect l="13961" t="63908" r="41940" b="31357"/>
          <a:stretch>
            <a:fillRect/>
          </a:stretch>
        </p:blipFill>
        <p:spPr>
          <a:xfrm>
            <a:off x="257968" y="6216740"/>
            <a:ext cx="12488761" cy="837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What value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value would this print?</a:t>
            </a:r>
          </a:p>
        </p:txBody>
      </p:sp>
      <p:pic>
        <p:nvPicPr>
          <p:cNvPr id="375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8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76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9" name="ANSWER: 62.0"/>
          <p:cNvSpPr txBox="1"/>
          <p:nvPr/>
        </p:nvSpPr>
        <p:spPr>
          <a:xfrm>
            <a:off x="3102376" y="7563773"/>
            <a:ext cx="3352382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ANSWER: 62.0</a:t>
            </a:r>
          </a:p>
        </p:txBody>
      </p:sp>
      <p:pic>
        <p:nvPicPr>
          <p:cNvPr id="380" name="Screen Shot 2018-08-16 at 5.09.44 PM.png" descr="Screen Shot 2018-08-16 at 5.09.44 PM.png"/>
          <p:cNvPicPr>
            <a:picLocks noChangeAspect="1"/>
          </p:cNvPicPr>
          <p:nvPr/>
        </p:nvPicPr>
        <p:blipFill>
          <a:blip r:embed="rId3">
            <a:extLst/>
          </a:blip>
          <a:srcRect l="13961" t="63908" r="41940" b="31357"/>
          <a:stretch>
            <a:fillRect/>
          </a:stretch>
        </p:blipFill>
        <p:spPr>
          <a:xfrm>
            <a:off x="257968" y="6216740"/>
            <a:ext cx="12488761" cy="837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What row(s)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row(s) would this print?</a:t>
            </a:r>
          </a:p>
        </p:txBody>
      </p:sp>
      <p:pic>
        <p:nvPicPr>
          <p:cNvPr id="383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84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7" name="Screen Shot 2018-08-16 at 5.13.14 PM.png" descr="Screen Shot 2018-08-16 at 5.13.14 PM.png"/>
          <p:cNvPicPr>
            <a:picLocks noChangeAspect="1"/>
          </p:cNvPicPr>
          <p:nvPr/>
        </p:nvPicPr>
        <p:blipFill>
          <a:blip r:embed="rId3">
            <a:extLst/>
          </a:blip>
          <a:srcRect l="13982" t="63802" r="49775" b="29112"/>
          <a:stretch>
            <a:fillRect/>
          </a:stretch>
        </p:blipFill>
        <p:spPr>
          <a:xfrm>
            <a:off x="431524" y="6216739"/>
            <a:ext cx="8877502" cy="1084618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 flipH="1">
            <a:off x="8601026" y="5469064"/>
            <a:ext cx="743486" cy="10778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9" name="Note: for multiple conditions inside…"/>
          <p:cNvSpPr txBox="1"/>
          <p:nvPr/>
        </p:nvSpPr>
        <p:spPr>
          <a:xfrm>
            <a:off x="6520899" y="4462120"/>
            <a:ext cx="644530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Note: for multiple conditions inside 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.loc or .iloc we only use a single ampersand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What row(s) would this pri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What row(s) would this print?</a:t>
            </a:r>
          </a:p>
        </p:txBody>
      </p:sp>
      <p:pic>
        <p:nvPicPr>
          <p:cNvPr id="392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277888" y="2735109"/>
            <a:ext cx="2930886" cy="315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"/>
          <p:cNvGrpSpPr/>
          <p:nvPr/>
        </p:nvGrpSpPr>
        <p:grpSpPr>
          <a:xfrm>
            <a:off x="232664" y="2078661"/>
            <a:ext cx="10861379" cy="624533"/>
            <a:chOff x="0" y="0"/>
            <a:chExt cx="10861378" cy="624531"/>
          </a:xfrm>
        </p:grpSpPr>
        <p:pic>
          <p:nvPicPr>
            <p:cNvPr id="393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973"/>
              <a:ext cx="10861379" cy="622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365571" y="0"/>
              <a:ext cx="431754" cy="348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6" name="Screen Shot 2018-08-16 at 5.13.14 PM.png" descr="Screen Shot 2018-08-16 at 5.13.14 PM.png"/>
          <p:cNvPicPr>
            <a:picLocks noChangeAspect="1"/>
          </p:cNvPicPr>
          <p:nvPr/>
        </p:nvPicPr>
        <p:blipFill>
          <a:blip r:embed="rId3">
            <a:extLst/>
          </a:blip>
          <a:srcRect l="13982" t="63802" r="49775" b="29112"/>
          <a:stretch>
            <a:fillRect/>
          </a:stretch>
        </p:blipFill>
        <p:spPr>
          <a:xfrm>
            <a:off x="431524" y="6216739"/>
            <a:ext cx="8877502" cy="10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8-08-16 at 5.13.14 PM.png" descr="Screen Shot 2018-08-16 at 5.13.14 PM.png"/>
          <p:cNvPicPr>
            <a:picLocks noChangeAspect="1"/>
          </p:cNvPicPr>
          <p:nvPr/>
        </p:nvPicPr>
        <p:blipFill>
          <a:blip r:embed="rId3">
            <a:extLst/>
          </a:blip>
          <a:srcRect l="13736" t="76603" r="74119" b="16311"/>
          <a:stretch>
            <a:fillRect/>
          </a:stretch>
        </p:blipFill>
        <p:spPr>
          <a:xfrm>
            <a:off x="2982221" y="7623508"/>
            <a:ext cx="2974711" cy="1084617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NSWER:"/>
          <p:cNvSpPr txBox="1"/>
          <p:nvPr/>
        </p:nvSpPr>
        <p:spPr>
          <a:xfrm>
            <a:off x="363664" y="7488398"/>
            <a:ext cx="2437957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ANSWER: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reating 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Creating New Columns</a:t>
            </a:r>
          </a:p>
        </p:txBody>
      </p:sp>
      <p:sp>
        <p:nvSpPr>
          <p:cNvPr id="401" name="You can also add columns using the .loc and .iloc commands."/>
          <p:cNvSpPr txBox="1"/>
          <p:nvPr/>
        </p:nvSpPr>
        <p:spPr>
          <a:xfrm>
            <a:off x="1785592" y="1102970"/>
            <a:ext cx="913211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can also add columns using the .loc and .iloc commands. </a:t>
            </a:r>
          </a:p>
        </p:txBody>
      </p:sp>
      <p:pic>
        <p:nvPicPr>
          <p:cNvPr id="402" name="Screen Shot 2018-08-16 at 4.20.09 PM.png" descr="Screen Shot 2018-08-16 at 4.20.09 PM.png"/>
          <p:cNvPicPr>
            <a:picLocks noChangeAspect="1"/>
          </p:cNvPicPr>
          <p:nvPr/>
        </p:nvPicPr>
        <p:blipFill>
          <a:blip r:embed="rId2">
            <a:extLst/>
          </a:blip>
          <a:srcRect l="58337" t="59316" r="30429" b="21308"/>
          <a:stretch>
            <a:fillRect/>
          </a:stretch>
        </p:blipFill>
        <p:spPr>
          <a:xfrm>
            <a:off x="443714" y="2750184"/>
            <a:ext cx="2379725" cy="25654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5" name="Group"/>
          <p:cNvGrpSpPr/>
          <p:nvPr/>
        </p:nvGrpSpPr>
        <p:grpSpPr>
          <a:xfrm>
            <a:off x="534166" y="2750184"/>
            <a:ext cx="6708152" cy="385721"/>
            <a:chOff x="0" y="0"/>
            <a:chExt cx="6708150" cy="385719"/>
          </a:xfrm>
        </p:grpSpPr>
        <p:pic>
          <p:nvPicPr>
            <p:cNvPr id="403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337" t="53312" r="5770" b="43395"/>
            <a:stretch>
              <a:fillRect/>
            </a:stretch>
          </p:blipFill>
          <p:spPr>
            <a:xfrm>
              <a:off x="0" y="1218"/>
              <a:ext cx="6708151" cy="384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Screen Shot 2018-08-16 at 4.20.09 PM.png" descr="Screen Shot 2018-08-16 at 4.20.0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645" t="49077" r="38927" b="49077"/>
            <a:stretch>
              <a:fillRect/>
            </a:stretch>
          </p:blipFill>
          <p:spPr>
            <a:xfrm>
              <a:off x="225782" y="0"/>
              <a:ext cx="266658" cy="215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6" name="Screen Shot 2018-08-22 at 10.56.07 AM.png" descr="Screen Shot 2018-08-22 at 10.56.07 AM.png"/>
          <p:cNvPicPr>
            <a:picLocks noChangeAspect="1"/>
          </p:cNvPicPr>
          <p:nvPr/>
        </p:nvPicPr>
        <p:blipFill>
          <a:blip r:embed="rId3">
            <a:extLst/>
          </a:blip>
          <a:srcRect l="13570" t="39109" r="28501" b="30370"/>
          <a:stretch>
            <a:fillRect/>
          </a:stretch>
        </p:blipFill>
        <p:spPr>
          <a:xfrm>
            <a:off x="293634" y="5362575"/>
            <a:ext cx="10739354" cy="353636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For example, we can add a row for height in “centimeters” in addition to inches"/>
          <p:cNvSpPr txBox="1"/>
          <p:nvPr/>
        </p:nvSpPr>
        <p:spPr>
          <a:xfrm>
            <a:off x="226178" y="1742273"/>
            <a:ext cx="1087435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</a:p>
          <a:p>
            <a:pPr algn="l">
              <a:defRPr b="0"/>
            </a:pPr>
            <a:r>
              <a:t>For example, we can add a row for height in “centimeters” in addition to inches</a:t>
            </a:r>
          </a:p>
        </p:txBody>
      </p:sp>
      <p:pic>
        <p:nvPicPr>
          <p:cNvPr id="408" name="Screen Shot 2018-08-22 at 10.56.07 AM.png" descr="Screen Shot 2018-08-22 at 10.56.07 AM.png"/>
          <p:cNvPicPr>
            <a:picLocks noChangeAspect="1"/>
          </p:cNvPicPr>
          <p:nvPr/>
        </p:nvPicPr>
        <p:blipFill>
          <a:blip r:embed="rId3">
            <a:extLst/>
          </a:blip>
          <a:srcRect l="31903" t="39109" r="28501" b="30370"/>
          <a:stretch>
            <a:fillRect/>
          </a:stretch>
        </p:blipFill>
        <p:spPr>
          <a:xfrm>
            <a:off x="3563147" y="5362575"/>
            <a:ext cx="7340564" cy="3536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Exporting a DataFrame to a File"/>
          <p:cNvSpPr txBox="1"/>
          <p:nvPr>
            <p:ph type="title"/>
          </p:nvPr>
        </p:nvSpPr>
        <p:spPr>
          <a:xfrm>
            <a:off x="952500" y="254000"/>
            <a:ext cx="11729305" cy="2159000"/>
          </a:xfrm>
          <a:prstGeom prst="rect">
            <a:avLst/>
          </a:prstGeom>
        </p:spPr>
        <p:txBody>
          <a:bodyPr anchor="t"/>
          <a:lstStyle>
            <a:lvl1pPr>
              <a:defRPr sz="5000"/>
            </a:lvl1pPr>
          </a:lstStyle>
          <a:p>
            <a:pPr/>
            <a:r>
              <a:t>Exporting a DataFrame to a File</a:t>
            </a:r>
          </a:p>
        </p:txBody>
      </p:sp>
      <p:sp>
        <p:nvSpPr>
          <p:cNvPr id="411" name="Similar to importing a text file to a pandas DataFrame, there are also several parameters for exporting a pandas DataFrame."/>
          <p:cNvSpPr txBox="1"/>
          <p:nvPr/>
        </p:nvSpPr>
        <p:spPr>
          <a:xfrm>
            <a:off x="101345" y="1413652"/>
            <a:ext cx="12802109" cy="113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500"/>
            </a:pPr>
            <a:r>
              <a:t>Similar to importing a text file to a </a:t>
            </a:r>
            <a:r>
              <a:rPr i="1"/>
              <a:t>pandas </a:t>
            </a:r>
            <a:r>
              <a:t>DataFrame, there are also several parameters for exporting a pandas DataFrame.</a:t>
            </a:r>
          </a:p>
        </p:txBody>
      </p:sp>
      <p:sp>
        <p:nvSpPr>
          <p:cNvPr id="412" name="dataFrame.to_csv(path_to_outputFile, arguments)"/>
          <p:cNvSpPr txBox="1"/>
          <p:nvPr/>
        </p:nvSpPr>
        <p:spPr>
          <a:xfrm>
            <a:off x="1092425" y="3873484"/>
            <a:ext cx="871106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/>
              <a:t>dataFrame</a:t>
            </a:r>
            <a:r>
              <a:t>.to_csv(path_to_outputFile, arguments)</a:t>
            </a:r>
          </a:p>
        </p:txBody>
      </p:sp>
      <p:sp>
        <p:nvSpPr>
          <p:cNvPr id="413" name="The syntax for exporting a DataFrame is :"/>
          <p:cNvSpPr txBox="1"/>
          <p:nvPr/>
        </p:nvSpPr>
        <p:spPr>
          <a:xfrm>
            <a:off x="261470" y="3197553"/>
            <a:ext cx="6667298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/>
            </a:lvl1pPr>
          </a:lstStyle>
          <a:p>
            <a:pPr/>
            <a:r>
              <a:t>The syntax for exporting a DataFrame is :</a:t>
            </a:r>
          </a:p>
        </p:txBody>
      </p:sp>
      <p:sp>
        <p:nvSpPr>
          <p:cNvPr id="414" name="For example, to export a tab-delimited file from DataFrame `test_df` with a header  and no row-names to the file “test.txt” we use the command:"/>
          <p:cNvSpPr txBox="1"/>
          <p:nvPr/>
        </p:nvSpPr>
        <p:spPr>
          <a:xfrm>
            <a:off x="81311" y="4880837"/>
            <a:ext cx="11936579" cy="95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800"/>
            </a:lvl1pPr>
          </a:lstStyle>
          <a:p>
            <a:pPr/>
            <a:r>
              <a:t>For example, to export a tab-delimited file from DataFrame `test_df` with a header  and no row-names to the file “test.txt” we use the command:</a:t>
            </a:r>
          </a:p>
        </p:txBody>
      </p:sp>
      <p:sp>
        <p:nvSpPr>
          <p:cNvPr id="415" name="test_df.to_csv(“test.txt”, sep=“\t”, header=True, index=False)"/>
          <p:cNvSpPr txBox="1"/>
          <p:nvPr/>
        </p:nvSpPr>
        <p:spPr>
          <a:xfrm>
            <a:off x="322247" y="6186376"/>
            <a:ext cx="1145470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1"/>
              <a:t>test_df</a:t>
            </a:r>
            <a:r>
              <a:t>.to_csv(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“test.txt”</a:t>
            </a:r>
            <a:r>
              <a:t>, sep</a:t>
            </a:r>
            <a:r>
              <a:rPr>
                <a:solidFill>
                  <a:srgbClr val="9437FF"/>
                </a:solidFill>
              </a:rPr>
              <a:t>=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“\t”</a:t>
            </a:r>
            <a:r>
              <a:t>, header</a:t>
            </a:r>
            <a:r>
              <a:rPr>
                <a:solidFill>
                  <a:srgbClr val="9437FF"/>
                </a:solidFill>
              </a:rPr>
              <a:t>=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True</a:t>
            </a:r>
            <a:r>
              <a:t>, index</a:t>
            </a:r>
            <a:r>
              <a:rPr>
                <a:solidFill>
                  <a:srgbClr val="9437FF"/>
                </a:solidFill>
              </a:rPr>
              <a:t>=</a:t>
            </a:r>
            <a:r>
              <a:t>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418" name="We can build pandas DataFrames in python using dictionaries or f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We can build pandas DataFrames in python using dictionaries or files</a:t>
            </a:r>
          </a:p>
          <a:p>
            <a:pPr/>
            <a:r>
              <a:t>We can subset these DataFrames using .iloc or .loc</a:t>
            </a:r>
          </a:p>
          <a:p>
            <a:pPr/>
            <a:r>
              <a:t>We can export these DataFrames to a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8-08-16 at 9.32.40 AM.png" descr="Screen Shot 2018-08-16 at 9.32.40 AM.png"/>
          <p:cNvPicPr>
            <a:picLocks noChangeAspect="1"/>
          </p:cNvPicPr>
          <p:nvPr/>
        </p:nvPicPr>
        <p:blipFill>
          <a:blip r:embed="rId2">
            <a:extLst/>
          </a:blip>
          <a:srcRect l="52070" t="64909" r="33254" b="24642"/>
          <a:stretch>
            <a:fillRect/>
          </a:stretch>
        </p:blipFill>
        <p:spPr>
          <a:xfrm>
            <a:off x="3998066" y="3819103"/>
            <a:ext cx="7794857" cy="346865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indexes…"/>
          <p:cNvSpPr txBox="1"/>
          <p:nvPr/>
        </p:nvSpPr>
        <p:spPr>
          <a:xfrm>
            <a:off x="425846" y="5038272"/>
            <a:ext cx="3246121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indexes</a:t>
            </a:r>
          </a:p>
          <a:p>
            <a:pPr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(AKA row names)</a:t>
            </a:r>
          </a:p>
        </p:txBody>
      </p:sp>
      <p:sp>
        <p:nvSpPr>
          <p:cNvPr id="134" name="{"/>
          <p:cNvSpPr txBox="1"/>
          <p:nvPr/>
        </p:nvSpPr>
        <p:spPr>
          <a:xfrm>
            <a:off x="3790260" y="4764776"/>
            <a:ext cx="53721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0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35" name="DataFrame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DataFrame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What else can we do with Panda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What else can we do with Pandas?</a:t>
            </a:r>
          </a:p>
        </p:txBody>
      </p:sp>
      <p:sp>
        <p:nvSpPr>
          <p:cNvPr id="421" name="Sort tables by specific colum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Sort tables by specific columns</a:t>
            </a:r>
          </a:p>
          <a:p>
            <a:pPr/>
            <a:r>
              <a:t>Merge two DataFrames together using the .join() function</a:t>
            </a:r>
          </a:p>
          <a:p>
            <a:pPr/>
            <a:r>
              <a:t>Group series together using .groupby() function</a:t>
            </a:r>
          </a:p>
          <a:p>
            <a:pPr/>
            <a:r>
              <a:t>Create plots and visualizations using the matplotlib() library</a:t>
            </a:r>
          </a:p>
          <a:p>
            <a:pPr/>
            <a:r>
              <a:t>and more! Just google it! (eg. </a:t>
            </a:r>
            <a:r>
              <a:rPr u="sng">
                <a:solidFill>
                  <a:schemeClr val="accent1">
                    <a:hueOff val="114395"/>
                    <a:lumOff val="-24975"/>
                  </a:schemeClr>
                </a:solidFill>
              </a:rPr>
              <a:t>http://pandas.pydata.org/pandas-docs/stable/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he En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Next L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Lecture</a:t>
            </a:r>
          </a:p>
        </p:txBody>
      </p:sp>
      <p:sp>
        <p:nvSpPr>
          <p:cNvPr id="426" name="Merge two DataFrames together using the .join() fun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Merge two DataFrames together using the .join() function</a:t>
            </a:r>
          </a:p>
          <a:p>
            <a:pPr/>
            <a:r>
              <a:t>Group series together using .groupby()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8-08-16 at 9.32.40 AM.png" descr="Screen Shot 2018-08-16 at 9.32.40 AM.png"/>
          <p:cNvPicPr>
            <a:picLocks noChangeAspect="1"/>
          </p:cNvPicPr>
          <p:nvPr/>
        </p:nvPicPr>
        <p:blipFill>
          <a:blip r:embed="rId2">
            <a:extLst/>
          </a:blip>
          <a:srcRect l="52070" t="64909" r="33254" b="24642"/>
          <a:stretch>
            <a:fillRect/>
          </a:stretch>
        </p:blipFill>
        <p:spPr>
          <a:xfrm>
            <a:off x="3998066" y="3819103"/>
            <a:ext cx="7794857" cy="346865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indexes…"/>
          <p:cNvSpPr txBox="1"/>
          <p:nvPr/>
        </p:nvSpPr>
        <p:spPr>
          <a:xfrm>
            <a:off x="425846" y="5038272"/>
            <a:ext cx="3246121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indexes</a:t>
            </a:r>
          </a:p>
          <a:p>
            <a:pPr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(AKA row names)</a:t>
            </a:r>
          </a:p>
        </p:txBody>
      </p:sp>
      <p:sp>
        <p:nvSpPr>
          <p:cNvPr id="139" name="{"/>
          <p:cNvSpPr txBox="1"/>
          <p:nvPr/>
        </p:nvSpPr>
        <p:spPr>
          <a:xfrm>
            <a:off x="3790260" y="4764776"/>
            <a:ext cx="53721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0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40" name="{"/>
          <p:cNvSpPr txBox="1"/>
          <p:nvPr/>
        </p:nvSpPr>
        <p:spPr>
          <a:xfrm rot="5400000">
            <a:off x="8295734" y="1945830"/>
            <a:ext cx="960121" cy="310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41" name="column names"/>
          <p:cNvSpPr txBox="1"/>
          <p:nvPr/>
        </p:nvSpPr>
        <p:spPr>
          <a:xfrm>
            <a:off x="7385716" y="2642525"/>
            <a:ext cx="27801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column names</a:t>
            </a:r>
          </a:p>
        </p:txBody>
      </p:sp>
      <p:sp>
        <p:nvSpPr>
          <p:cNvPr id="142" name="DataFrame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DataFrame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8-08-16 at 9.32.40 AM.png" descr="Screen Shot 2018-08-16 at 9.32.40 AM.png"/>
          <p:cNvPicPr>
            <a:picLocks noChangeAspect="1"/>
          </p:cNvPicPr>
          <p:nvPr/>
        </p:nvPicPr>
        <p:blipFill>
          <a:blip r:embed="rId2">
            <a:extLst/>
          </a:blip>
          <a:srcRect l="52070" t="64909" r="33254" b="24642"/>
          <a:stretch>
            <a:fillRect/>
          </a:stretch>
        </p:blipFill>
        <p:spPr>
          <a:xfrm>
            <a:off x="3998066" y="3819103"/>
            <a:ext cx="7794857" cy="346865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indexes…"/>
          <p:cNvSpPr txBox="1"/>
          <p:nvPr/>
        </p:nvSpPr>
        <p:spPr>
          <a:xfrm>
            <a:off x="425846" y="5038272"/>
            <a:ext cx="3246121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indexes</a:t>
            </a:r>
          </a:p>
          <a:p>
            <a:pPr>
              <a:defRPr sz="3000">
                <a:solidFill>
                  <a:schemeClr val="accent5">
                    <a:lumOff val="-29866"/>
                  </a:schemeClr>
                </a:solidFill>
              </a:defRPr>
            </a:pPr>
            <a:r>
              <a:t>(AKA row names)</a:t>
            </a:r>
          </a:p>
        </p:txBody>
      </p:sp>
      <p:sp>
        <p:nvSpPr>
          <p:cNvPr id="146" name="{"/>
          <p:cNvSpPr txBox="1"/>
          <p:nvPr/>
        </p:nvSpPr>
        <p:spPr>
          <a:xfrm>
            <a:off x="3790260" y="4764776"/>
            <a:ext cx="53721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0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47" name="{"/>
          <p:cNvSpPr txBox="1"/>
          <p:nvPr/>
        </p:nvSpPr>
        <p:spPr>
          <a:xfrm rot="5400000">
            <a:off x="8295734" y="1945830"/>
            <a:ext cx="960121" cy="310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48" name="column names"/>
          <p:cNvSpPr txBox="1"/>
          <p:nvPr/>
        </p:nvSpPr>
        <p:spPr>
          <a:xfrm>
            <a:off x="7385716" y="2642525"/>
            <a:ext cx="27801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column names</a:t>
            </a:r>
          </a:p>
        </p:txBody>
      </p:sp>
      <p:sp>
        <p:nvSpPr>
          <p:cNvPr id="149" name="DataFrame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DataFrame Syntax</a:t>
            </a:r>
          </a:p>
        </p:txBody>
      </p:sp>
      <p:sp>
        <p:nvSpPr>
          <p:cNvPr id="150" name="Values"/>
          <p:cNvSpPr txBox="1"/>
          <p:nvPr/>
        </p:nvSpPr>
        <p:spPr>
          <a:xfrm>
            <a:off x="8406657" y="7903920"/>
            <a:ext cx="129959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Values</a:t>
            </a:r>
          </a:p>
        </p:txBody>
      </p:sp>
      <p:sp>
        <p:nvSpPr>
          <p:cNvPr id="151" name="Line"/>
          <p:cNvSpPr/>
          <p:nvPr/>
        </p:nvSpPr>
        <p:spPr>
          <a:xfrm flipV="1">
            <a:off x="9130204" y="5300745"/>
            <a:ext cx="1285975" cy="2620782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Line"/>
          <p:cNvSpPr/>
          <p:nvPr/>
        </p:nvSpPr>
        <p:spPr>
          <a:xfrm flipV="1">
            <a:off x="9257203" y="6479080"/>
            <a:ext cx="1031543" cy="1569447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Line"/>
          <p:cNvSpPr/>
          <p:nvPr/>
        </p:nvSpPr>
        <p:spPr>
          <a:xfrm flipH="1" flipV="1">
            <a:off x="8189356" y="6221108"/>
            <a:ext cx="500826" cy="1787372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Line"/>
          <p:cNvSpPr/>
          <p:nvPr/>
        </p:nvSpPr>
        <p:spPr>
          <a:xfrm flipH="1" flipV="1">
            <a:off x="8189356" y="5230823"/>
            <a:ext cx="673704" cy="276285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here are several ways to create a pandas DataFr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There are several ways to create a pandas DataFrame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e can create a DataFrame from a List of 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We can create a DataFrame from a List of Lists</a:t>
            </a:r>
          </a:p>
        </p:txBody>
      </p:sp>
      <p:pic>
        <p:nvPicPr>
          <p:cNvPr id="159" name="Screen Shot 2018-08-24 at 5.32.53 PM.png" descr="Screen Shot 2018-08-24 at 5.32.53 PM.png"/>
          <p:cNvPicPr>
            <a:picLocks noChangeAspect="1"/>
          </p:cNvPicPr>
          <p:nvPr/>
        </p:nvPicPr>
        <p:blipFill>
          <a:blip r:embed="rId2">
            <a:extLst/>
          </a:blip>
          <a:srcRect l="13363" t="24845" r="40569" b="24845"/>
          <a:stretch>
            <a:fillRect/>
          </a:stretch>
        </p:blipFill>
        <p:spPr>
          <a:xfrm>
            <a:off x="305742" y="2214196"/>
            <a:ext cx="10640570" cy="7262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